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256" r:id="rId2"/>
    <p:sldId id="263" r:id="rId3"/>
    <p:sldId id="259" r:id="rId4"/>
    <p:sldId id="272" r:id="rId5"/>
    <p:sldId id="279" r:id="rId6"/>
    <p:sldId id="265" r:id="rId7"/>
    <p:sldId id="271" r:id="rId8"/>
    <p:sldId id="280" r:id="rId9"/>
    <p:sldId id="278" r:id="rId10"/>
    <p:sldId id="274" r:id="rId11"/>
  </p:sldIdLst>
  <p:sldSz cx="9144000" cy="5143500" type="screen16x9"/>
  <p:notesSz cx="6858000" cy="9144000"/>
  <p:embeddedFontLst>
    <p:embeddedFont>
      <p:font typeface="Anaheim" panose="020B0604020202020204" charset="-18"/>
      <p:regular r:id="rId13"/>
      <p:bold r:id="rId14"/>
    </p:embeddedFont>
    <p:embeddedFont>
      <p:font typeface="Bebas Neue" panose="020B0606020202050201" pitchFamily="34" charset="-18"/>
      <p:regular r:id="rId15"/>
    </p:embeddedFont>
    <p:embeddedFont>
      <p:font typeface="Montserrat" panose="00000500000000000000" pitchFamily="2" charset="-18"/>
      <p:regular r:id="rId16"/>
      <p:bold r:id="rId17"/>
      <p:italic r:id="rId18"/>
      <p:boldItalic r:id="rId19"/>
    </p:embeddedFont>
    <p:embeddedFont>
      <p:font typeface="Montserrat Black" panose="00000A00000000000000" pitchFamily="2" charset="-18"/>
      <p:bold r:id="rId20"/>
      <p:boldItalic r:id="rId21"/>
    </p:embeddedFont>
    <p:embeddedFont>
      <p:font typeface="Nunito Light" pitchFamily="2" charset="-18"/>
      <p:regular r:id="rId22"/>
      <p:italic r:id="rId23"/>
    </p:embeddedFont>
    <p:embeddedFont>
      <p:font typeface="PT Sans" panose="020B0503020203020204" pitchFamily="34" charset="-18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7811F4-F277-4766-9D8C-7AAC0A4225CC}">
  <a:tblStyle styleId="{B07811F4-F277-4766-9D8C-7AAC0A4225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>
      <p:cViewPr varScale="1">
        <p:scale>
          <a:sx n="136" d="100"/>
          <a:sy n="136" d="100"/>
        </p:scale>
        <p:origin x="10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1734a882cf6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g1734a882cf6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8">
          <a:extLst>
            <a:ext uri="{FF2B5EF4-FFF2-40B4-BE49-F238E27FC236}">
              <a16:creationId xmlns:a16="http://schemas.microsoft.com/office/drawing/2014/main" id="{EDD06EA7-B439-A124-FC12-C18A6F746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1734a882cf6_0_863:notes">
            <a:extLst>
              <a:ext uri="{FF2B5EF4-FFF2-40B4-BE49-F238E27FC236}">
                <a16:creationId xmlns:a16="http://schemas.microsoft.com/office/drawing/2014/main" id="{4F42E24D-910E-5323-A6DD-E1E6547600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g1734a882cf6_0_863:notes">
            <a:extLst>
              <a:ext uri="{FF2B5EF4-FFF2-40B4-BE49-F238E27FC236}">
                <a16:creationId xmlns:a16="http://schemas.microsoft.com/office/drawing/2014/main" id="{A05A3478-EFA5-681E-CFB2-EBECDE0987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2049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8" name="Google Shape;978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9" name="Google Shape;979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1" name="Google Shape;981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2" name="Google Shape;982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4" name="Google Shape;984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5" name="Google Shape;985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8" r:id="rId5"/>
    <p:sldLayoutId id="2147483660" r:id="rId6"/>
    <p:sldLayoutId id="2147483662" r:id="rId7"/>
    <p:sldLayoutId id="2147483669" r:id="rId8"/>
    <p:sldLayoutId id="2147483671" r:id="rId9"/>
    <p:sldLayoutId id="2147483672" r:id="rId10"/>
    <p:sldLayoutId id="2147483674" r:id="rId11"/>
    <p:sldLayoutId id="2147483676" r:id="rId12"/>
    <p:sldLayoutId id="214748367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ittrendy.cz/clanky/deepfakes-jak-se-branit-digitalnim-podvodum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geto.cz/blog/ai/co-je-llm-velke-jazykove-modely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652695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5200" dirty="0">
                <a:latin typeface="Montserrat Black"/>
                <a:ea typeface="Montserrat Black"/>
                <a:cs typeface="Montserrat Black"/>
                <a:sym typeface="Montserrat Black"/>
              </a:rPr>
              <a:t>Umělá inteligence </a:t>
            </a:r>
            <a:r>
              <a:rPr lang="en" sz="52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4DE88C45-4C11-1E19-D597-7F22DD612DB0}"/>
              </a:ext>
            </a:extLst>
          </p:cNvPr>
          <p:cNvSpPr txBox="1"/>
          <p:nvPr/>
        </p:nvSpPr>
        <p:spPr>
          <a:xfrm>
            <a:off x="1152000" y="4146750"/>
            <a:ext cx="247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tx1"/>
                </a:solidFill>
              </a:rPr>
              <a:t>Bc. David Bělovský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53"/>
          <p:cNvSpPr txBox="1">
            <a:spLocks noGrp="1"/>
          </p:cNvSpPr>
          <p:nvPr>
            <p:ph type="title"/>
          </p:nvPr>
        </p:nvSpPr>
        <p:spPr>
          <a:xfrm>
            <a:off x="117000" y="207087"/>
            <a:ext cx="799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cs-CZ" b="1" dirty="0"/>
              <a:t>Rizika a zneužití umělé inteligence</a:t>
            </a:r>
          </a:p>
        </p:txBody>
      </p:sp>
      <p:sp>
        <p:nvSpPr>
          <p:cNvPr id="1873" name="Google Shape;1873;p53"/>
          <p:cNvSpPr txBox="1">
            <a:spLocks noGrp="1"/>
          </p:cNvSpPr>
          <p:nvPr>
            <p:ph type="subTitle" idx="1"/>
          </p:nvPr>
        </p:nvSpPr>
        <p:spPr>
          <a:xfrm>
            <a:off x="175888" y="1066602"/>
            <a:ext cx="5607000" cy="3305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lang="cs-CZ" dirty="0"/>
          </a:p>
          <a:p>
            <a:r>
              <a:rPr lang="cs-CZ" b="1" dirty="0" err="1">
                <a:hlinkClick r:id="rId3"/>
              </a:rPr>
              <a:t>Deepfakes</a:t>
            </a:r>
            <a:r>
              <a:rPr lang="cs-CZ" b="1" dirty="0"/>
              <a:t> </a:t>
            </a:r>
            <a:r>
              <a:rPr lang="cs-CZ" dirty="0"/>
              <a:t>– realistická, ale falešná videa/nahrávky, které zneužívají identitu lidí</a:t>
            </a:r>
          </a:p>
          <a:p>
            <a:endParaRPr lang="cs-CZ" dirty="0"/>
          </a:p>
          <a:p>
            <a:r>
              <a:rPr lang="cs-CZ" b="1" dirty="0"/>
              <a:t>Dezinformace</a:t>
            </a:r>
            <a:r>
              <a:rPr lang="cs-CZ" dirty="0"/>
              <a:t> – generování falešných zpráv a obsahu</a:t>
            </a:r>
          </a:p>
          <a:p>
            <a:pPr marL="139700" indent="0">
              <a:buNone/>
            </a:pPr>
            <a:endParaRPr lang="cs-CZ" dirty="0"/>
          </a:p>
          <a:p>
            <a:r>
              <a:rPr lang="cs-CZ" b="1" dirty="0"/>
              <a:t>Kybernetické útoky</a:t>
            </a:r>
            <a:r>
              <a:rPr lang="cs-CZ" dirty="0"/>
              <a:t> – automatizované </a:t>
            </a:r>
            <a:r>
              <a:rPr lang="cs-CZ" dirty="0" err="1"/>
              <a:t>hackování</a:t>
            </a:r>
            <a:r>
              <a:rPr lang="cs-CZ" dirty="0"/>
              <a:t> nebo </a:t>
            </a:r>
            <a:r>
              <a:rPr lang="cs-CZ" dirty="0" err="1"/>
              <a:t>phishing</a:t>
            </a:r>
            <a:r>
              <a:rPr lang="cs-CZ" dirty="0"/>
              <a:t> </a:t>
            </a:r>
          </a:p>
          <a:p>
            <a:endParaRPr lang="cs-CZ" dirty="0"/>
          </a:p>
          <a:p>
            <a:r>
              <a:rPr lang="cs-CZ" b="1" dirty="0"/>
              <a:t>Diskriminace</a:t>
            </a:r>
            <a:r>
              <a:rPr lang="cs-CZ" dirty="0"/>
              <a:t> – pokud jsou modely trénované na nevyvážených datech </a:t>
            </a:r>
          </a:p>
          <a:p>
            <a:endParaRPr lang="cs-CZ" dirty="0"/>
          </a:p>
          <a:p>
            <a:pPr marL="139700" indent="0">
              <a:buNone/>
            </a:pPr>
            <a:r>
              <a:rPr lang="cs-CZ" dirty="0"/>
              <a:t>Proto je důležité rozumět i etice AI, principům bezpečnosti a kritickému myšlení při práci s výsledky modelů.  </a:t>
            </a:r>
          </a:p>
          <a:p>
            <a:endParaRPr lang="cs-CZ" b="1" dirty="0"/>
          </a:p>
        </p:txBody>
      </p:sp>
      <p:grpSp>
        <p:nvGrpSpPr>
          <p:cNvPr id="1874" name="Google Shape;1874;p53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0" name="Google Shape;1880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81" name="Google Shape;1881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3" name="Google Shape;1883;p53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5" name="Google Shape;1885;p53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6" name="Google Shape;1886;p53"/>
          <p:cNvPicPr preferRelativeResize="0"/>
          <p:nvPr/>
        </p:nvPicPr>
        <p:blipFill rotWithShape="1">
          <a:blip r:embed="rId7">
            <a:alphaModFix/>
          </a:blip>
          <a:srcRect l="18647" t="7960" r="8852" b="8336"/>
          <a:stretch/>
        </p:blipFill>
        <p:spPr>
          <a:xfrm rot="-1406513">
            <a:off x="5674454" y="371106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7" name="Google Shape;1887;p53"/>
          <p:cNvPicPr preferRelativeResize="0"/>
          <p:nvPr/>
        </p:nvPicPr>
        <p:blipFill rotWithShape="1">
          <a:blip r:embed="rId8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42"/>
          <p:cNvSpPr txBox="1">
            <a:spLocks noGrp="1"/>
          </p:cNvSpPr>
          <p:nvPr>
            <p:ph type="subTitle" idx="1"/>
          </p:nvPr>
        </p:nvSpPr>
        <p:spPr>
          <a:xfrm>
            <a:off x="3042000" y="1173012"/>
            <a:ext cx="4946200" cy="30520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indent="0" algn="l"/>
            <a:r>
              <a:rPr lang="cs-CZ" sz="1200" dirty="0"/>
              <a:t>Umělá inteligence (zkráceně AI, z angl. </a:t>
            </a:r>
            <a:r>
              <a:rPr lang="cs-CZ" sz="1200" dirty="0" err="1"/>
              <a:t>artificial</a:t>
            </a:r>
            <a:r>
              <a:rPr lang="cs-CZ" sz="1200" dirty="0"/>
              <a:t> </a:t>
            </a:r>
            <a:r>
              <a:rPr lang="cs-CZ" sz="1200" dirty="0" err="1"/>
              <a:t>intelligence</a:t>
            </a:r>
            <a:r>
              <a:rPr lang="cs-CZ" sz="1200" dirty="0"/>
              <a:t>) je obor informatiky, který se zabývá tvorbou strojů nebo programů, které</a:t>
            </a:r>
            <a:r>
              <a:rPr lang="cs-CZ" sz="1200" b="1" dirty="0"/>
              <a:t> dokážou plnit úkoly, které běžně vyžadují lidskou inteligenci. </a:t>
            </a:r>
          </a:p>
          <a:p>
            <a:pPr indent="0" algn="l"/>
            <a:endParaRPr lang="cs-CZ" sz="1200" b="1" dirty="0"/>
          </a:p>
          <a:p>
            <a:pPr indent="0" algn="l"/>
            <a:r>
              <a:rPr lang="cs-CZ" sz="1200" dirty="0"/>
              <a:t>Definice umělé inteligence se různí, ale obecně jde o </a:t>
            </a:r>
            <a:r>
              <a:rPr lang="cs-CZ" sz="1200" b="1" dirty="0"/>
              <a:t>označení pro technologie a programy, které napodobují lidské myšlení a chování. </a:t>
            </a:r>
            <a:r>
              <a:rPr lang="cs-CZ" sz="1200" dirty="0"/>
              <a:t> </a:t>
            </a:r>
          </a:p>
          <a:p>
            <a:pPr indent="0" algn="l"/>
            <a:endParaRPr lang="cs-CZ" sz="1200" dirty="0"/>
          </a:p>
          <a:p>
            <a:pPr indent="0" algn="l"/>
            <a:r>
              <a:rPr lang="cs-CZ" sz="1200" dirty="0"/>
              <a:t>Patří sem třeba </a:t>
            </a:r>
            <a:r>
              <a:rPr lang="cs-CZ" sz="1200" b="1" dirty="0"/>
              <a:t>schopnost učit se, rozhodovat, řešit problémy nebo se přizpůsobovat situacím. </a:t>
            </a:r>
            <a:r>
              <a:rPr lang="cs-CZ" sz="1200" dirty="0"/>
              <a:t>AI tak zastřešuje systémy, které dokážou vykonávat úkoly běžně spojované s lidskou inteligencí – </a:t>
            </a:r>
            <a:r>
              <a:rPr lang="cs-CZ" sz="1200" b="1" dirty="0"/>
              <a:t>od logického uvažování až po učení z dat.</a:t>
            </a:r>
            <a:r>
              <a:rPr lang="cs-CZ" sz="1200" dirty="0"/>
              <a:t> </a:t>
            </a:r>
          </a:p>
          <a:p>
            <a:pPr indent="0" algn="l"/>
            <a:r>
              <a:rPr lang="cs-CZ" sz="1200" dirty="0"/>
              <a:t> </a:t>
            </a:r>
            <a:endParaRPr dirty="0"/>
          </a:p>
        </p:txBody>
      </p:sp>
      <p:pic>
        <p:nvPicPr>
          <p:cNvPr id="1427" name="Google Shape;1427;p4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ovéPole 3">
            <a:extLst>
              <a:ext uri="{FF2B5EF4-FFF2-40B4-BE49-F238E27FC236}">
                <a16:creationId xmlns:a16="http://schemas.microsoft.com/office/drawing/2014/main" id="{E16F4957-9EB1-7F6E-21C3-D78463D18E89}"/>
              </a:ext>
            </a:extLst>
          </p:cNvPr>
          <p:cNvSpPr txBox="1"/>
          <p:nvPr/>
        </p:nvSpPr>
        <p:spPr>
          <a:xfrm>
            <a:off x="3627000" y="617721"/>
            <a:ext cx="35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b="1" dirty="0">
                <a:solidFill>
                  <a:schemeClr val="tx1"/>
                </a:solidFill>
              </a:rPr>
              <a:t>Co je „umělá inteligence“?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077000" y="1311750"/>
            <a:ext cx="4294800" cy="1943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cs-CZ" b="1" dirty="0"/>
              <a:t>Na rozdíl od člověka nemá AI vědomí, emoce ani kreativitu.</a:t>
            </a:r>
            <a:r>
              <a:rPr lang="cs-CZ" dirty="0"/>
              <a:t> Vše, co dělá, dělá na základě</a:t>
            </a:r>
            <a:r>
              <a:rPr lang="cs-CZ" b="1" dirty="0"/>
              <a:t> vzorů v datech, na kterých byla natrénovaná.</a:t>
            </a:r>
            <a:r>
              <a:rPr lang="cs-CZ" dirty="0"/>
              <a:t> Nejčastěji jde o modely strojového učení – ty analyzují obrovské množství informací a na jejich základě se „učí“, jak generovat další obsah nebo predikovat výstupy. </a:t>
            </a:r>
          </a:p>
          <a:p>
            <a:pPr marL="0" lvl="0" indent="0">
              <a:buNone/>
            </a:pPr>
            <a:endParaRPr lang="cs-CZ"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5" name="Google Shape;1745;p51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52570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cs-CZ" b="1" dirty="0"/>
              <a:t>Jak AI funguje? </a:t>
            </a:r>
            <a:endParaRPr dirty="0"/>
          </a:p>
        </p:txBody>
      </p:sp>
      <p:grpSp>
        <p:nvGrpSpPr>
          <p:cNvPr id="1822" name="Google Shape;1822;p51"/>
          <p:cNvGrpSpPr/>
          <p:nvPr/>
        </p:nvGrpSpPr>
        <p:grpSpPr>
          <a:xfrm>
            <a:off x="8417680" y="4382650"/>
            <a:ext cx="76825" cy="76800"/>
            <a:chOff x="3104875" y="1099400"/>
            <a:chExt cx="76825" cy="76800"/>
          </a:xfrm>
        </p:grpSpPr>
        <p:sp>
          <p:nvSpPr>
            <p:cNvPr id="1823" name="Google Shape;1823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" name="Google Shape;1825;p51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826" name="Google Shape;1826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31" name="Google Shape;1831;p51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2" name="Google Shape;1832;p51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B13DCDD9-6BA4-FCB5-224A-84D4B1CDBB5E}"/>
              </a:ext>
            </a:extLst>
          </p:cNvPr>
          <p:cNvSpPr txBox="1"/>
          <p:nvPr/>
        </p:nvSpPr>
        <p:spPr>
          <a:xfrm>
            <a:off x="916210" y="1159513"/>
            <a:ext cx="69314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tx1"/>
                </a:solidFill>
              </a:rPr>
              <a:t>Většina dnešních </a:t>
            </a:r>
            <a:r>
              <a:rPr lang="cs-CZ" b="1" dirty="0">
                <a:solidFill>
                  <a:schemeClr val="tx1"/>
                </a:solidFill>
              </a:rPr>
              <a:t>AI systémů (např. </a:t>
            </a:r>
            <a:r>
              <a:rPr lang="cs-CZ" b="1" dirty="0" err="1">
                <a:solidFill>
                  <a:schemeClr val="tx1"/>
                </a:solidFill>
              </a:rPr>
              <a:t>ChatGPT</a:t>
            </a:r>
            <a:r>
              <a:rPr lang="cs-CZ" b="1" dirty="0">
                <a:solidFill>
                  <a:schemeClr val="tx1"/>
                </a:solidFill>
              </a:rPr>
              <a:t>, Claude, </a:t>
            </a:r>
            <a:r>
              <a:rPr lang="cs-CZ" b="1" dirty="0" err="1">
                <a:solidFill>
                  <a:schemeClr val="tx1"/>
                </a:solidFill>
              </a:rPr>
              <a:t>Gemini</a:t>
            </a:r>
            <a:r>
              <a:rPr lang="cs-CZ" b="1" dirty="0">
                <a:solidFill>
                  <a:schemeClr val="tx1"/>
                </a:solidFill>
              </a:rPr>
              <a:t>)</a:t>
            </a:r>
            <a:r>
              <a:rPr lang="cs-CZ" dirty="0">
                <a:solidFill>
                  <a:schemeClr val="tx1"/>
                </a:solidFill>
              </a:rPr>
              <a:t> vychází z tzv. </a:t>
            </a:r>
            <a:r>
              <a:rPr lang="cs-CZ" b="1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velkých jazykových modelů</a:t>
            </a:r>
            <a:r>
              <a:rPr lang="cs-CZ" b="1" dirty="0">
                <a:solidFill>
                  <a:schemeClr val="tx1"/>
                </a:solidFill>
              </a:rPr>
              <a:t> (LLM = </a:t>
            </a:r>
            <a:r>
              <a:rPr lang="cs-CZ" b="1" dirty="0" err="1">
                <a:solidFill>
                  <a:schemeClr val="tx1"/>
                </a:solidFill>
              </a:rPr>
              <a:t>large</a:t>
            </a:r>
            <a:r>
              <a:rPr lang="cs-CZ" b="1" dirty="0">
                <a:solidFill>
                  <a:schemeClr val="tx1"/>
                </a:solidFill>
              </a:rPr>
              <a:t> </a:t>
            </a:r>
            <a:r>
              <a:rPr lang="cs-CZ" b="1" dirty="0" err="1">
                <a:solidFill>
                  <a:schemeClr val="tx1"/>
                </a:solidFill>
              </a:rPr>
              <a:t>language</a:t>
            </a:r>
            <a:r>
              <a:rPr lang="cs-CZ" b="1" dirty="0">
                <a:solidFill>
                  <a:schemeClr val="tx1"/>
                </a:solidFill>
              </a:rPr>
              <a:t> </a:t>
            </a:r>
            <a:r>
              <a:rPr lang="cs-CZ" b="1" dirty="0" err="1">
                <a:solidFill>
                  <a:schemeClr val="tx1"/>
                </a:solidFill>
              </a:rPr>
              <a:t>models</a:t>
            </a:r>
            <a:r>
              <a:rPr lang="cs-CZ" b="1" dirty="0">
                <a:solidFill>
                  <a:schemeClr val="tx1"/>
                </a:solidFill>
              </a:rPr>
              <a:t>). </a:t>
            </a:r>
          </a:p>
          <a:p>
            <a:endParaRPr lang="cs-CZ" b="1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Ty byly natrénované na obrovských objemech textů, kódu nebo jiných dat.  </a:t>
            </a:r>
          </a:p>
          <a:p>
            <a:r>
              <a:rPr lang="cs-CZ" dirty="0">
                <a:solidFill>
                  <a:schemeClr val="tx1"/>
                </a:solidFill>
              </a:rPr>
              <a:t>V pozadí běží modely jako GPT (</a:t>
            </a:r>
            <a:r>
              <a:rPr lang="cs-CZ" dirty="0" err="1">
                <a:solidFill>
                  <a:schemeClr val="tx1"/>
                </a:solidFill>
              </a:rPr>
              <a:t>Generative</a:t>
            </a: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err="1">
                <a:solidFill>
                  <a:schemeClr val="tx1"/>
                </a:solidFill>
              </a:rPr>
              <a:t>Pre-trained</a:t>
            </a: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err="1">
                <a:solidFill>
                  <a:schemeClr val="tx1"/>
                </a:solidFill>
              </a:rPr>
              <a:t>Transformer</a:t>
            </a:r>
            <a:r>
              <a:rPr lang="cs-CZ" dirty="0">
                <a:solidFill>
                  <a:schemeClr val="tx1"/>
                </a:solidFill>
              </a:rPr>
              <a:t>), které umí na základě zadání generovat srozumitelné a relevantní odpovědi. </a:t>
            </a:r>
          </a:p>
          <a:p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Když AI zadáš tzv. </a:t>
            </a:r>
            <a:r>
              <a:rPr lang="cs-CZ" b="1" dirty="0">
                <a:solidFill>
                  <a:schemeClr val="tx1"/>
                </a:solidFill>
              </a:rPr>
              <a:t>prompt </a:t>
            </a:r>
            <a:r>
              <a:rPr lang="cs-CZ" dirty="0">
                <a:solidFill>
                  <a:schemeClr val="tx1"/>
                </a:solidFill>
              </a:rPr>
              <a:t>(např. „vysvětli Python začátečníkovi“), model se podívá na všechno, co už kdy „viděl“ a vypočítá nejpravděpodobnější pokračování textu. Neplánuje, nerozhoduje se, neanalyzuje jako člověk. Jen odhaduje, co nejspíš bude dávat smysl – a výstup tomu odpovídá</a:t>
            </a:r>
          </a:p>
          <a:p>
            <a:endParaRPr lang="cs-CZ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7" name="Google Shape;1997;p5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98" name="Google Shape;1998;p5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Kde se AI vzala?</a:t>
            </a:r>
            <a:endParaRPr dirty="0"/>
          </a:p>
        </p:txBody>
      </p:sp>
      <p:grpSp>
        <p:nvGrpSpPr>
          <p:cNvPr id="2011" name="Google Shape;2011;p58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2012" name="Google Shape;2012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20" name="Google Shape;2020;p58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542606">
            <a:off x="124470" y="3818744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58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ovéPole 1">
            <a:extLst>
              <a:ext uri="{FF2B5EF4-FFF2-40B4-BE49-F238E27FC236}">
                <a16:creationId xmlns:a16="http://schemas.microsoft.com/office/drawing/2014/main" id="{ADF26CDC-AFD2-C015-35DD-2BD8B2DDE76E}"/>
              </a:ext>
            </a:extLst>
          </p:cNvPr>
          <p:cNvSpPr txBox="1"/>
          <p:nvPr/>
        </p:nvSpPr>
        <p:spPr>
          <a:xfrm>
            <a:off x="1692000" y="1530300"/>
            <a:ext cx="5490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tx1"/>
                </a:solidFill>
              </a:rPr>
              <a:t>Myšlenka, že by stroje mohly „myslet“, není nová – první úvahy se objevily už před více než 80 lety. Zatímco </a:t>
            </a:r>
            <a:r>
              <a:rPr lang="cs-CZ" b="1" dirty="0">
                <a:solidFill>
                  <a:schemeClr val="tx1"/>
                </a:solidFill>
              </a:rPr>
              <a:t>fyzickou práci</a:t>
            </a:r>
            <a:r>
              <a:rPr lang="cs-CZ" dirty="0">
                <a:solidFill>
                  <a:schemeClr val="tx1"/>
                </a:solidFill>
              </a:rPr>
              <a:t> začaly stroje nahrazovat už v době </a:t>
            </a:r>
            <a:r>
              <a:rPr lang="cs-CZ" b="1" dirty="0">
                <a:solidFill>
                  <a:schemeClr val="tx1"/>
                </a:solidFill>
              </a:rPr>
              <a:t>průmyslové revoluce v 18. století</a:t>
            </a:r>
            <a:r>
              <a:rPr lang="cs-CZ" dirty="0">
                <a:solidFill>
                  <a:schemeClr val="tx1"/>
                </a:solidFill>
              </a:rPr>
              <a:t>, automatizace „mentální práce“ přichází až s érou výpočetní techniky a umělé inteligence – a postupovala mnohem pomaleji, než si lidé tehdy představovali. </a:t>
            </a:r>
          </a:p>
          <a:p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Teprve spojení silných počítačů, velkých dat a chytrých algoritmů umožnilo opravdový rozmach a vznik </a:t>
            </a:r>
            <a:r>
              <a:rPr lang="cs-CZ" b="1" dirty="0">
                <a:solidFill>
                  <a:schemeClr val="tx1"/>
                </a:solidFill>
              </a:rPr>
              <a:t>nástrojů jako </a:t>
            </a:r>
            <a:r>
              <a:rPr lang="cs-CZ" b="1" dirty="0" err="1">
                <a:solidFill>
                  <a:schemeClr val="tx1"/>
                </a:solidFill>
              </a:rPr>
              <a:t>ChatGPT</a:t>
            </a:r>
            <a:r>
              <a:rPr lang="cs-CZ" b="1" dirty="0">
                <a:solidFill>
                  <a:schemeClr val="tx1"/>
                </a:solidFill>
              </a:rPr>
              <a:t>, který v roce 2022 zpřístupnil AI široké veřejnosti.</a:t>
            </a:r>
            <a:r>
              <a:rPr lang="cs-CZ" dirty="0">
                <a:solidFill>
                  <a:schemeClr val="tx1"/>
                </a:solidFill>
              </a:rPr>
              <a:t> </a:t>
            </a:r>
          </a:p>
          <a:p>
            <a:endParaRPr lang="cs-CZ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cs-CZ" dirty="0"/>
              <a:t>Jaké úkoly AI zvládá?</a:t>
            </a:r>
            <a:endParaRPr dirty="0"/>
          </a:p>
        </p:txBody>
      </p:sp>
      <p:sp>
        <p:nvSpPr>
          <p:cNvPr id="1530" name="Google Shape;1530;p44"/>
          <p:cNvSpPr txBox="1">
            <a:spLocks noGrp="1"/>
          </p:cNvSpPr>
          <p:nvPr>
            <p:ph type="subTitle" idx="1"/>
          </p:nvPr>
        </p:nvSpPr>
        <p:spPr>
          <a:xfrm>
            <a:off x="1872000" y="1592575"/>
            <a:ext cx="5831675" cy="2346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cs-CZ" dirty="0"/>
              <a:t>Rozpoznat text, obličej nebo hlas,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dirty="0"/>
              <a:t>přeložit text,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dirty="0"/>
              <a:t>vyhledat informace a zodpovědět otázku,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dirty="0"/>
              <a:t>shrnout dokument,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dirty="0"/>
              <a:t>vygenerovat text nebo kód,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dirty="0"/>
              <a:t>navrhnout odpověď na e-mail 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cs-CZ" dirty="0"/>
          </a:p>
          <a:p>
            <a:pPr indent="0" algn="l"/>
            <a:r>
              <a:rPr lang="cs-CZ" b="1" dirty="0"/>
              <a:t>Nedokáže ale chápat kontext jako člověk, plánovat dopředu, přemýšlet samostatně ani se skutečně učit mimo to, co už zná. Zatím!</a:t>
            </a:r>
            <a:endParaRPr lang="cs-CZ" dirty="0"/>
          </a:p>
        </p:txBody>
      </p:sp>
      <p:grpSp>
        <p:nvGrpSpPr>
          <p:cNvPr id="1535" name="Google Shape;1535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9" name="Google Shape;1739;p50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503887" y="462313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Screenshot 2024 08 27 143515">
            <a:extLst>
              <a:ext uri="{FF2B5EF4-FFF2-40B4-BE49-F238E27FC236}">
                <a16:creationId xmlns:a16="http://schemas.microsoft.com/office/drawing/2014/main" id="{6DF894EE-A0F5-6084-61A1-0913C1B3F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825" y="158512"/>
            <a:ext cx="5492350" cy="482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1">
          <a:extLst>
            <a:ext uri="{FF2B5EF4-FFF2-40B4-BE49-F238E27FC236}">
              <a16:creationId xmlns:a16="http://schemas.microsoft.com/office/drawing/2014/main" id="{B2BDC623-9960-951A-13B2-FFE82FC5E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50">
            <a:extLst>
              <a:ext uri="{FF2B5EF4-FFF2-40B4-BE49-F238E27FC236}">
                <a16:creationId xmlns:a16="http://schemas.microsoft.com/office/drawing/2014/main" id="{4891C704-373D-B990-B001-FA7E0A92E80C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cs-CZ" b="1" dirty="0"/>
              <a:t>Úrovně umělé inteligence</a:t>
            </a:r>
          </a:p>
        </p:txBody>
      </p:sp>
      <p:pic>
        <p:nvPicPr>
          <p:cNvPr id="1739" name="Google Shape;1739;p50">
            <a:extLst>
              <a:ext uri="{FF2B5EF4-FFF2-40B4-BE49-F238E27FC236}">
                <a16:creationId xmlns:a16="http://schemas.microsoft.com/office/drawing/2014/main" id="{C330C817-B57F-1717-A77B-7E4F77603F7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503887" y="462313"/>
            <a:ext cx="652202" cy="616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53151AF3-4651-C957-236C-06126A9B422F}"/>
              </a:ext>
            </a:extLst>
          </p:cNvPr>
          <p:cNvSpPr txBox="1"/>
          <p:nvPr/>
        </p:nvSpPr>
        <p:spPr>
          <a:xfrm>
            <a:off x="1017000" y="1491749"/>
            <a:ext cx="7110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tx1"/>
                </a:solidFill>
              </a:rPr>
              <a:t>Když se mluví o umělé inteligenci, často se zmiňují tři hlavní úrovně: </a:t>
            </a:r>
          </a:p>
          <a:p>
            <a:r>
              <a:rPr lang="cs-CZ" dirty="0">
                <a:solidFill>
                  <a:schemeClr val="tx1"/>
                </a:solidFill>
              </a:rPr>
              <a:t> </a:t>
            </a:r>
          </a:p>
          <a:p>
            <a:r>
              <a:rPr lang="cs-CZ" b="1" dirty="0">
                <a:solidFill>
                  <a:schemeClr val="tx1"/>
                </a:solidFill>
              </a:rPr>
              <a:t>Úzká AI</a:t>
            </a:r>
          </a:p>
          <a:p>
            <a:r>
              <a:rPr lang="cs-CZ" b="1" dirty="0">
                <a:solidFill>
                  <a:schemeClr val="tx1"/>
                </a:solidFill>
              </a:rPr>
              <a:t>Obecná AI</a:t>
            </a:r>
          </a:p>
          <a:p>
            <a:r>
              <a:rPr lang="cs-CZ" b="1" dirty="0" err="1">
                <a:solidFill>
                  <a:schemeClr val="tx1"/>
                </a:solidFill>
              </a:rPr>
              <a:t>Superinteligence</a:t>
            </a:r>
            <a:endParaRPr lang="cs-CZ" b="1" dirty="0">
              <a:solidFill>
                <a:schemeClr val="tx1"/>
              </a:solidFill>
            </a:endParaRPr>
          </a:p>
          <a:p>
            <a:endParaRPr lang="cs-CZ" b="1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Každá z nich představuje jiný stupeň „chytrosti“ a schopností. 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88513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2" name="Google Shape;1982;p57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9" name="Google Shape;1989;p57"/>
          <p:cNvGrpSpPr/>
          <p:nvPr/>
        </p:nvGrpSpPr>
        <p:grpSpPr>
          <a:xfrm>
            <a:off x="1174750" y="4349550"/>
            <a:ext cx="76825" cy="76800"/>
            <a:chOff x="3104875" y="1099400"/>
            <a:chExt cx="76825" cy="76800"/>
          </a:xfrm>
        </p:grpSpPr>
        <p:sp>
          <p:nvSpPr>
            <p:cNvPr id="1990" name="Google Shape;1990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2" name="Google Shape;1992;p57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9084173">
            <a:off x="-111454" y="4305137"/>
            <a:ext cx="1175231" cy="7632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ovéPole 1">
            <a:extLst>
              <a:ext uri="{FF2B5EF4-FFF2-40B4-BE49-F238E27FC236}">
                <a16:creationId xmlns:a16="http://schemas.microsoft.com/office/drawing/2014/main" id="{F5034C1B-C906-5C31-4A69-CB889457D40D}"/>
              </a:ext>
            </a:extLst>
          </p:cNvPr>
          <p:cNvSpPr txBox="1"/>
          <p:nvPr/>
        </p:nvSpPr>
        <p:spPr>
          <a:xfrm>
            <a:off x="972000" y="583913"/>
            <a:ext cx="697500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tx1"/>
                </a:solidFill>
              </a:rPr>
              <a:t>1: </a:t>
            </a:r>
            <a:r>
              <a:rPr lang="cs-CZ" b="1" dirty="0" err="1">
                <a:solidFill>
                  <a:schemeClr val="tx1"/>
                </a:solidFill>
              </a:rPr>
              <a:t>Narrow</a:t>
            </a:r>
            <a:r>
              <a:rPr lang="cs-CZ" b="1" dirty="0">
                <a:solidFill>
                  <a:schemeClr val="tx1"/>
                </a:solidFill>
              </a:rPr>
              <a:t> AI (úzká AI, slabá AI) </a:t>
            </a:r>
          </a:p>
          <a:p>
            <a:r>
              <a:rPr lang="cs-CZ" dirty="0">
                <a:solidFill>
                  <a:schemeClr val="tx1"/>
                </a:solidFill>
              </a:rPr>
              <a:t>To je AI, se kterou se dnes setkáváš nejčastěji. Všechny dnes používané systémy umělé inteligence spadají do kategorie úzké umělé inteligence – ať už jde o </a:t>
            </a:r>
            <a:r>
              <a:rPr lang="cs-CZ" b="1" dirty="0" err="1">
                <a:solidFill>
                  <a:schemeClr val="tx1"/>
                </a:solidFill>
              </a:rPr>
              <a:t>ChatGPT</a:t>
            </a:r>
            <a:r>
              <a:rPr lang="cs-CZ" b="1" dirty="0">
                <a:solidFill>
                  <a:schemeClr val="tx1"/>
                </a:solidFill>
              </a:rPr>
              <a:t>, virtuální asistenty, samořiditelná auta </a:t>
            </a:r>
            <a:r>
              <a:rPr lang="cs-CZ" dirty="0">
                <a:solidFill>
                  <a:schemeClr val="tx1"/>
                </a:solidFill>
              </a:rPr>
              <a:t>nebo třeba </a:t>
            </a:r>
            <a:r>
              <a:rPr lang="cs-CZ" b="1" dirty="0">
                <a:solidFill>
                  <a:schemeClr val="tx1"/>
                </a:solidFill>
              </a:rPr>
              <a:t>algoritmy, které ti doporučují filmy a seriály na Netflixu.</a:t>
            </a:r>
            <a:r>
              <a:rPr lang="cs-CZ" dirty="0">
                <a:solidFill>
                  <a:schemeClr val="tx1"/>
                </a:solidFill>
              </a:rPr>
              <a:t> </a:t>
            </a:r>
          </a:p>
          <a:p>
            <a:endParaRPr lang="cs-CZ" dirty="0">
              <a:solidFill>
                <a:schemeClr val="tx1"/>
              </a:solidFill>
            </a:endParaRPr>
          </a:p>
          <a:p>
            <a:r>
              <a:rPr lang="cs-CZ" b="1" dirty="0">
                <a:solidFill>
                  <a:schemeClr val="tx1"/>
                </a:solidFill>
              </a:rPr>
              <a:t>2: AGI – </a:t>
            </a:r>
            <a:r>
              <a:rPr lang="cs-CZ" b="1" dirty="0" err="1">
                <a:solidFill>
                  <a:schemeClr val="tx1"/>
                </a:solidFill>
              </a:rPr>
              <a:t>Artificial</a:t>
            </a:r>
            <a:r>
              <a:rPr lang="cs-CZ" b="1" dirty="0">
                <a:solidFill>
                  <a:schemeClr val="tx1"/>
                </a:solidFill>
              </a:rPr>
              <a:t> General </a:t>
            </a:r>
            <a:r>
              <a:rPr lang="cs-CZ" b="1" dirty="0" err="1">
                <a:solidFill>
                  <a:schemeClr val="tx1"/>
                </a:solidFill>
              </a:rPr>
              <a:t>Intelligence</a:t>
            </a:r>
            <a:r>
              <a:rPr lang="cs-CZ" b="1" dirty="0">
                <a:solidFill>
                  <a:schemeClr val="tx1"/>
                </a:solidFill>
              </a:rPr>
              <a:t> (obecná AI) </a:t>
            </a:r>
          </a:p>
          <a:p>
            <a:r>
              <a:rPr lang="cs-CZ" dirty="0">
                <a:solidFill>
                  <a:schemeClr val="tx1"/>
                </a:solidFill>
              </a:rPr>
              <a:t>Tady už se pohybujeme v teoretické rovině. Obecná AI by </a:t>
            </a:r>
            <a:r>
              <a:rPr lang="cs-CZ" b="1" dirty="0">
                <a:solidFill>
                  <a:schemeClr val="tx1"/>
                </a:solidFill>
              </a:rPr>
              <a:t>dokázala přemýšlet, učit se a řešit problémy napříč různými oblastmi stejně dobře jako člověk</a:t>
            </a:r>
            <a:r>
              <a:rPr lang="cs-CZ" dirty="0">
                <a:solidFill>
                  <a:schemeClr val="tx1"/>
                </a:solidFill>
              </a:rPr>
              <a:t>. Nešlo by jen o předem dané úkoly – obecná inteligence by se zvládla přizpůsobovat novým situacím a učit se z nich. </a:t>
            </a:r>
          </a:p>
          <a:p>
            <a:endParaRPr lang="cs-CZ" dirty="0">
              <a:solidFill>
                <a:schemeClr val="tx1"/>
              </a:solidFill>
            </a:endParaRPr>
          </a:p>
          <a:p>
            <a:r>
              <a:rPr lang="cs-CZ" b="1" dirty="0">
                <a:solidFill>
                  <a:schemeClr val="tx1"/>
                </a:solidFill>
              </a:rPr>
              <a:t>3: ASI – </a:t>
            </a:r>
            <a:r>
              <a:rPr lang="cs-CZ" b="1" dirty="0" err="1">
                <a:solidFill>
                  <a:schemeClr val="tx1"/>
                </a:solidFill>
              </a:rPr>
              <a:t>Artificial</a:t>
            </a:r>
            <a:r>
              <a:rPr lang="cs-CZ" b="1" dirty="0">
                <a:solidFill>
                  <a:schemeClr val="tx1"/>
                </a:solidFill>
              </a:rPr>
              <a:t> </a:t>
            </a:r>
            <a:r>
              <a:rPr lang="cs-CZ" b="1" dirty="0" err="1">
                <a:solidFill>
                  <a:schemeClr val="tx1"/>
                </a:solidFill>
              </a:rPr>
              <a:t>Superintelligence</a:t>
            </a:r>
            <a:r>
              <a:rPr lang="cs-CZ" b="1" dirty="0">
                <a:solidFill>
                  <a:schemeClr val="tx1"/>
                </a:solidFill>
              </a:rPr>
              <a:t> (</a:t>
            </a:r>
            <a:r>
              <a:rPr lang="cs-CZ" b="1" dirty="0" err="1">
                <a:solidFill>
                  <a:schemeClr val="tx1"/>
                </a:solidFill>
              </a:rPr>
              <a:t>superinteligentní</a:t>
            </a:r>
            <a:r>
              <a:rPr lang="cs-CZ" b="1" dirty="0">
                <a:solidFill>
                  <a:schemeClr val="tx1"/>
                </a:solidFill>
              </a:rPr>
              <a:t> AI) </a:t>
            </a:r>
          </a:p>
          <a:p>
            <a:r>
              <a:rPr lang="cs-CZ" dirty="0">
                <a:solidFill>
                  <a:schemeClr val="tx1"/>
                </a:solidFill>
              </a:rPr>
              <a:t>Tohle je zatím jen sci-fi. </a:t>
            </a:r>
            <a:r>
              <a:rPr lang="cs-CZ" dirty="0" err="1">
                <a:solidFill>
                  <a:schemeClr val="tx1"/>
                </a:solidFill>
              </a:rPr>
              <a:t>Superinteligentní</a:t>
            </a:r>
            <a:r>
              <a:rPr lang="cs-CZ" dirty="0">
                <a:solidFill>
                  <a:schemeClr val="tx1"/>
                </a:solidFill>
              </a:rPr>
              <a:t> AI by měla </a:t>
            </a:r>
            <a:r>
              <a:rPr lang="cs-CZ" b="1" dirty="0">
                <a:solidFill>
                  <a:schemeClr val="tx1"/>
                </a:solidFill>
              </a:rPr>
              <a:t>schopnosti výrazně převyšující člověka ve všech oblastech</a:t>
            </a:r>
            <a:r>
              <a:rPr lang="cs-CZ" dirty="0">
                <a:solidFill>
                  <a:schemeClr val="tx1"/>
                </a:solidFill>
              </a:rPr>
              <a:t> – logice, kreativitě, učení, dokonce i ve schopnosti chápat emoce nebo dělat rozhodnutí. </a:t>
            </a:r>
          </a:p>
          <a:p>
            <a:endParaRPr lang="cs-CZ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706</Words>
  <Application>Microsoft Office PowerPoint</Application>
  <PresentationFormat>Předvádění na obrazovce (16:9)</PresentationFormat>
  <Paragraphs>57</Paragraphs>
  <Slides>10</Slides>
  <Notes>10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8" baseType="lpstr">
      <vt:lpstr>Montserrat Black</vt:lpstr>
      <vt:lpstr>Bebas Neue</vt:lpstr>
      <vt:lpstr>Montserrat</vt:lpstr>
      <vt:lpstr>Arial</vt:lpstr>
      <vt:lpstr>PT Sans</vt:lpstr>
      <vt:lpstr>Anaheim</vt:lpstr>
      <vt:lpstr>Nunito Light</vt:lpstr>
      <vt:lpstr>Artificial Intelligence (AI) Technology Consulting by Slidesgo</vt:lpstr>
      <vt:lpstr>Umělá inteligence (AI)</vt:lpstr>
      <vt:lpstr>Prezentace aplikace PowerPoint</vt:lpstr>
      <vt:lpstr>Prezentace aplikace PowerPoint</vt:lpstr>
      <vt:lpstr>Jak AI funguje? </vt:lpstr>
      <vt:lpstr>Kde se AI vzala?</vt:lpstr>
      <vt:lpstr>Jaké úkoly AI zvládá?</vt:lpstr>
      <vt:lpstr>Prezentace aplikace PowerPoint</vt:lpstr>
      <vt:lpstr>Úrovně umělé inteligence</vt:lpstr>
      <vt:lpstr>Prezentace aplikace PowerPoint</vt:lpstr>
      <vt:lpstr>Rizika a zneužití umělé inteligence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Belovsky David</cp:lastModifiedBy>
  <cp:revision>29</cp:revision>
  <dcterms:modified xsi:type="dcterms:W3CDTF">2025-10-30T16:49:03Z</dcterms:modified>
</cp:coreProperties>
</file>